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614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Pharmacy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284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Category: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Healthcare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PL/SQL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Gatesi Uwase Kevine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7851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Lecture: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Maniraguha Eric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268" y="635913"/>
            <a:ext cx="544103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9268" y="1778437"/>
            <a:ext cx="1301186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demonstrates a practical and powerful solution for modern pharmacies.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9268" y="2616398"/>
            <a:ext cx="7581424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Smart Pharmacy Management System with Drug Safety Checker is a simple yet powerful solution that enhances pharmacy operations and patient safety.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9268" y="3934182"/>
            <a:ext cx="7581424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leverages PL/SQL features like triggers, procedures, functions, and exceptions to automate tasks, improving accuracy, saving time, and increasing patient safety.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9268" y="5251966"/>
            <a:ext cx="758142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system offers a strong understanding of PL/SQL programming and provides safer, more efficient services.</a:t>
            </a:r>
            <a:endParaRPr lang="en-US" sz="18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2430" y="2668429"/>
            <a:ext cx="4866203" cy="48662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17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82475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PL/SQL-driven Smart Pharmacy system enhances medication safety and operational efficiency.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860000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7244" y="2860000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1198959" y="3129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Safety &amp; Compliance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98959" y="3625334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Reduces medication errors and ensures regulatory audit trails.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860000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61178" y="2860000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1" name="Text 8"/>
          <p:cNvSpPr/>
          <p:nvPr/>
        </p:nvSpPr>
        <p:spPr>
          <a:xfrm>
            <a:off x="5052893" y="3129796"/>
            <a:ext cx="29644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52893" y="3625334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Manages batch-level inventory with expiry dates.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283518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807244" y="5283518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5" name="Text 12"/>
          <p:cNvSpPr/>
          <p:nvPr/>
        </p:nvSpPr>
        <p:spPr>
          <a:xfrm>
            <a:off x="1198959" y="55533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Checks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98959" y="6048851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Checks for drug interactions and patient allergies at dispense time.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951" y="587693"/>
            <a:ext cx="5028724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Objectives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7951" y="1643777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837486" y="1695629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442442" y="1717238"/>
            <a:ext cx="268235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 &amp; Expiry Tracking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42442" y="2159794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medication batches and expiry-driven inventory.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7951" y="2929176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837486" y="2981027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442442" y="3002637"/>
            <a:ext cx="257151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Prescription Validation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42442" y="3445193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Validate prescriptions against allergies and drug interaction rules.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7951" y="4214574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10"/>
          <p:cNvSpPr/>
          <p:nvPr/>
        </p:nvSpPr>
        <p:spPr>
          <a:xfrm>
            <a:off x="837486" y="4266426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442442" y="4288036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FIFO Dispensing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42442" y="4730591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Reserve and decrement batch quantities using FIFO by expiry.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951" y="5499973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837486" y="5551825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442442" y="557343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Alerts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42442" y="6015990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Generate alerts for low stock and near-expiry batches.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7951" y="6785372"/>
            <a:ext cx="480774" cy="480774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0" name="Text 18"/>
          <p:cNvSpPr/>
          <p:nvPr/>
        </p:nvSpPr>
        <p:spPr>
          <a:xfrm>
            <a:off x="837486" y="6837224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442442" y="6858833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Full Audit Trail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42442" y="7301389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Maintain a complete audit trail of all pharmacy actions.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655796"/>
            <a:ext cx="58015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Database Schema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4628" y="1714857"/>
            <a:ext cx="7474744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system relies on a robust database structure to manage all pharmacy operations.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4628" y="2960608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Details of all drugs.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4628" y="3807023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Inventory by batch and expiry.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4628" y="4653439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PATIENTS: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Patient demographics and allergies.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4628" y="5499854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PRESCRIPTIONS: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Prescription details.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4628" y="6346269"/>
            <a:ext cx="3446502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PRESCRIPTION_LINES: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Specific medications in prescriptions.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0490" y="2960608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DRUG_INTERACTIONS: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Rules for drug safety.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0490" y="3807023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DISPENSE_LOG: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Records of dispensed medications.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0490" y="4653439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AUDIT_LOG: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Comprehensive activity log.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0490" y="5499854"/>
            <a:ext cx="344650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STOCK_ALERTS: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Notifications for inventory.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21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MEDICATIONS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84897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99251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1437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medication_id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31437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identifier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314372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93254" y="31437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Primary Key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67796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382916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382916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Brand name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3829169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Tylenol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93254" y="382916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VARCHAR2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36340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451461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generic_name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398" y="451461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Generic name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451461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Acetaminophen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93254" y="451461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VARCHAR2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504884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520005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requires_prescription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323398" y="520005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Prescription needed?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8326" y="520005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Y/N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93254" y="520005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BOOLEAN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73428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4659" y="588549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active_status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4323398" y="58854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 medication active?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558326" y="588549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Active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0793254" y="588549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VARCHAR2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06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BATCHES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93444"/>
            <a:ext cx="12954952" cy="3825478"/>
          </a:xfrm>
          <a:prstGeom prst="roundRect">
            <a:avLst>
              <a:gd name="adj" fmla="val 9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80106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95227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batch_id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batch ID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264354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B001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52297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Primary Key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440239" y="295227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48650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63771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medication_id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3676412" y="3637717"/>
            <a:ext cx="21016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Associated medication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264354" y="363771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101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852297" y="363771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Foreign Key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440239" y="363771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55497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70618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expiry_date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76412" y="47061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Expiration date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264354" y="47061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2025-12-31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852297" y="470618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DATE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1440239" y="470618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524041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53916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qty_on_hand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3676412" y="53916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Current quantity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264354" y="53916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150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852297" y="5391626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NUMBER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1440239" y="539162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8" name="Shape 26"/>
          <p:cNvSpPr/>
          <p:nvPr/>
        </p:nvSpPr>
        <p:spPr>
          <a:xfrm>
            <a:off x="845344" y="592586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84659" y="607706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purchase_price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3676412" y="607706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per unit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6264354" y="607706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5.75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852297" y="607706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NUMBER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1440239" y="607706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0678"/>
            <a:ext cx="73229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DRUG_INTERACTIONS Table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93444"/>
            <a:ext cx="12954952" cy="3825478"/>
          </a:xfrm>
          <a:prstGeom prst="roundRect">
            <a:avLst>
              <a:gd name="adj" fmla="val 9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80106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95227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interaction_id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ID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264354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DI001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852297" y="2952274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Primary Key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440239" y="2952274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48650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363771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med1_id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3676412" y="363771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First medication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264354" y="363771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101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852297" y="363771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Foreign Key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440239" y="3637717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17195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432315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med2_id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76412" y="432315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Second medication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264354" y="432315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102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852297" y="4323159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Foreign Key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1440239" y="432315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MEDICATIONS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45344" y="485739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500860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severity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3676412" y="50086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Interaction severity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264354" y="50086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852297" y="50086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VARCHAR2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1440239" y="500860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8" name="Shape 26"/>
          <p:cNvSpPr/>
          <p:nvPr/>
        </p:nvSpPr>
        <p:spPr>
          <a:xfrm>
            <a:off x="845344" y="5542836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84659" y="569404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3676412" y="56940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Interaction details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6264354" y="5694045"/>
            <a:ext cx="210169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drowsiness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852297" y="56940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VARCHAR2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1440239" y="569404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748" y="543997"/>
            <a:ext cx="5980628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Innovation &amp; Improvements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78748" y="1422440"/>
            <a:ext cx="7759303" cy="6266497"/>
          </a:xfrm>
          <a:prstGeom prst="roundRect">
            <a:avLst>
              <a:gd name="adj" fmla="val 474"/>
            </a:avLst>
          </a:prstGeom>
          <a:solidFill>
            <a:srgbClr val="315251"/>
          </a:solidFill>
          <a:ln/>
        </p:spPr>
      </p:sp>
      <p:sp>
        <p:nvSpPr>
          <p:cNvPr id="5" name="Shape 2"/>
          <p:cNvSpPr/>
          <p:nvPr/>
        </p:nvSpPr>
        <p:spPr>
          <a:xfrm>
            <a:off x="6178748" y="1422440"/>
            <a:ext cx="7759303" cy="1418273"/>
          </a:xfrm>
          <a:prstGeom prst="roundRect">
            <a:avLst>
              <a:gd name="adj" fmla="val 2092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6376511" y="1620203"/>
            <a:ext cx="232731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Atomic Safety Checks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76511" y="2029658"/>
            <a:ext cx="736377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In-database checks prevent bypass and ensure auditable overrides.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78748" y="2840712"/>
            <a:ext cx="7759303" cy="171497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9" name="Shape 6"/>
          <p:cNvSpPr/>
          <p:nvPr/>
        </p:nvSpPr>
        <p:spPr>
          <a:xfrm>
            <a:off x="6178748" y="2840712"/>
            <a:ext cx="7759303" cy="22860"/>
          </a:xfrm>
          <a:prstGeom prst="roundRect">
            <a:avLst>
              <a:gd name="adj" fmla="val 129805"/>
            </a:avLst>
          </a:prstGeom>
          <a:solidFill>
            <a:srgbClr val="4A6B6A"/>
          </a:solidFill>
          <a:ln/>
        </p:spPr>
      </p:sp>
      <p:sp>
        <p:nvSpPr>
          <p:cNvPr id="10" name="Shape 7"/>
          <p:cNvSpPr/>
          <p:nvPr/>
        </p:nvSpPr>
        <p:spPr>
          <a:xfrm>
            <a:off x="9811107" y="2604909"/>
            <a:ext cx="494467" cy="494467"/>
          </a:xfrm>
          <a:prstGeom prst="roundRect">
            <a:avLst>
              <a:gd name="adj" fmla="val 600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694" y="2728496"/>
            <a:ext cx="247174" cy="2471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76511" y="3335179"/>
            <a:ext cx="232731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Batch-level FIFO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6376511" y="3744635"/>
            <a:ext cx="736377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Expiry-driven FIFO allocation reduces waste and optimizes stock.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178748" y="4555688"/>
            <a:ext cx="7759303" cy="171497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5" name="Shape 11"/>
          <p:cNvSpPr/>
          <p:nvPr/>
        </p:nvSpPr>
        <p:spPr>
          <a:xfrm>
            <a:off x="6178748" y="4555688"/>
            <a:ext cx="7759303" cy="22860"/>
          </a:xfrm>
          <a:prstGeom prst="roundRect">
            <a:avLst>
              <a:gd name="adj" fmla="val 129805"/>
            </a:avLst>
          </a:prstGeom>
          <a:solidFill>
            <a:srgbClr val="4A6B6A"/>
          </a:solidFill>
          <a:ln/>
        </p:spPr>
      </p:sp>
      <p:sp>
        <p:nvSpPr>
          <p:cNvPr id="16" name="Shape 12"/>
          <p:cNvSpPr/>
          <p:nvPr/>
        </p:nvSpPr>
        <p:spPr>
          <a:xfrm>
            <a:off x="9811107" y="4319885"/>
            <a:ext cx="494467" cy="494467"/>
          </a:xfrm>
          <a:prstGeom prst="roundRect">
            <a:avLst>
              <a:gd name="adj" fmla="val 600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694" y="4443472"/>
            <a:ext cx="247174" cy="24717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376511" y="5050155"/>
            <a:ext cx="305192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Mandatory Override Reasons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6376511" y="5459611"/>
            <a:ext cx="736377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Captures reasons for overrides, supporting compliance and auditability.</a:t>
            </a:r>
            <a:endParaRPr lang="en-US" sz="1550" dirty="0"/>
          </a:p>
        </p:txBody>
      </p:sp>
      <p:sp>
        <p:nvSpPr>
          <p:cNvPr id="20" name="Shape 15"/>
          <p:cNvSpPr/>
          <p:nvPr/>
        </p:nvSpPr>
        <p:spPr>
          <a:xfrm>
            <a:off x="6178748" y="6270665"/>
            <a:ext cx="7759303" cy="1418273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21" name="Shape 16"/>
          <p:cNvSpPr/>
          <p:nvPr/>
        </p:nvSpPr>
        <p:spPr>
          <a:xfrm>
            <a:off x="6178748" y="6270665"/>
            <a:ext cx="7759303" cy="22860"/>
          </a:xfrm>
          <a:prstGeom prst="roundRect">
            <a:avLst>
              <a:gd name="adj" fmla="val 129805"/>
            </a:avLst>
          </a:prstGeom>
          <a:solidFill>
            <a:srgbClr val="4A6B6A"/>
          </a:solidFill>
          <a:ln/>
        </p:spPr>
      </p:sp>
      <p:sp>
        <p:nvSpPr>
          <p:cNvPr id="22" name="Shape 17"/>
          <p:cNvSpPr/>
          <p:nvPr/>
        </p:nvSpPr>
        <p:spPr>
          <a:xfrm>
            <a:off x="9811107" y="6034861"/>
            <a:ext cx="494467" cy="494467"/>
          </a:xfrm>
          <a:prstGeom prst="roundRect">
            <a:avLst>
              <a:gd name="adj" fmla="val 6001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694" y="6158448"/>
            <a:ext cx="247174" cy="24717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376511" y="6765131"/>
            <a:ext cx="2327315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Configurable Rules</a:t>
            </a:r>
            <a:endParaRPr lang="en-US" sz="1800" dirty="0"/>
          </a:p>
        </p:txBody>
      </p:sp>
      <p:sp>
        <p:nvSpPr>
          <p:cNvPr id="25" name="Text 19"/>
          <p:cNvSpPr/>
          <p:nvPr/>
        </p:nvSpPr>
        <p:spPr>
          <a:xfrm>
            <a:off x="6376511" y="7174587"/>
            <a:ext cx="736377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Interaction rules stored in DB for easy tuning and updates.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Smart Pharmacy Management System significantly improves pharmacy operations and patient safety.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178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Reduced Errors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67367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Minimizes medication errors through automated checks.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3966" y="3731062"/>
            <a:ext cx="358140" cy="3581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1243" y="3178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Expiry Alerts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41243" y="367367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Prevents dispensing of expired medications.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175" y="3731062"/>
            <a:ext cx="358140" cy="3581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1243" y="56247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Optimized Stock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41243" y="612028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Efficiently manages inventory and reduces waste.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8175" y="5975271"/>
            <a:ext cx="358140" cy="3581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72972" y="56247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Clear Records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37724" y="612028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Maintains clear, auditable records of all actions.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3966" y="5975271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2025-12-20T22:11:58Z</dcterms:created>
  <dcterms:modified xsi:type="dcterms:W3CDTF">2025-12-20T22:11:58Z</dcterms:modified>
</cp:coreProperties>
</file>